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sldIdLst>
    <p:sldId id="296" r:id="rId4"/>
    <p:sldId id="300" r:id="rId5"/>
    <p:sldId id="318" r:id="rId6"/>
    <p:sldId id="301" r:id="rId7"/>
    <p:sldId id="302" r:id="rId8"/>
    <p:sldId id="303" r:id="rId9"/>
    <p:sldId id="304" r:id="rId10"/>
    <p:sldId id="305" r:id="rId11"/>
    <p:sldId id="306" r:id="rId12"/>
    <p:sldId id="308" r:id="rId13"/>
    <p:sldId id="309" r:id="rId14"/>
    <p:sldId id="310" r:id="rId15"/>
    <p:sldId id="311" r:id="rId16"/>
    <p:sldId id="312" r:id="rId17"/>
    <p:sldId id="313" r:id="rId18"/>
    <p:sldId id="314" r:id="rId19"/>
    <p:sldId id="315" r:id="rId20"/>
    <p:sldId id="316" r:id="rId21"/>
    <p:sldId id="288" r:id="rId22"/>
  </p:sldIdLst>
  <p:sldSz cx="9144000" cy="6858000" type="screen4x3"/>
  <p:notesSz cx="6797675" cy="9926638"/>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D2"/>
    <a:srgbClr val="0099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1296" y="6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7" name="Date Placeholder 3"/>
          <p:cNvSpPr>
            <a:spLocks noGrp="1"/>
          </p:cNvSpPr>
          <p:nvPr>
            <p:ph type="dt" sz="half" idx="10"/>
          </p:nvPr>
        </p:nvSpPr>
        <p:spPr/>
        <p:txBody>
          <a:bodyPr/>
          <a:lstStyle>
            <a:lvl1pPr>
              <a:defRPr/>
            </a:lvl1pPr>
          </a:lstStyle>
          <a:p>
            <a:pPr>
              <a:defRPr/>
            </a:pPr>
            <a:fld id="{182E899A-4AF1-46CA-A296-D0971833D5FD}" type="datetimeFigureOut">
              <a:rPr lang="es-MX"/>
              <a:pPr>
                <a:defRPr/>
              </a:pPr>
              <a:t>15/07/2016</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9DD85DE3-BB9E-4E28-8751-3A656EB2B7B1}" type="slidenum">
              <a:rPr lang="es-MX"/>
              <a:pPr>
                <a:defRPr/>
              </a:pPr>
              <a:t>‹Nº›</a:t>
            </a:fld>
            <a:endParaRPr lang="es-MX"/>
          </a:p>
        </p:txBody>
      </p:sp>
    </p:spTree>
    <p:extLst>
      <p:ext uri="{BB962C8B-B14F-4D97-AF65-F5344CB8AC3E}">
        <p14:creationId xmlns:p14="http://schemas.microsoft.com/office/powerpoint/2010/main" val="362852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C67165BD-EDF3-4F51-8A7D-2B9B397725A5}" type="datetimeFigureOut">
              <a:rPr lang="es-MX"/>
              <a:pPr>
                <a:defRPr/>
              </a:pPr>
              <a:t>15/07/2016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8E19B955-CE96-4D9E-81C7-BEA2F426BF89}" type="slidenum">
              <a:rPr lang="es-MX"/>
              <a:pPr>
                <a:defRPr/>
              </a:pPr>
              <a:t>‹Nº›</a:t>
            </a:fld>
            <a:endParaRPr lang="es-MX"/>
          </a:p>
        </p:txBody>
      </p:sp>
    </p:spTree>
    <p:extLst>
      <p:ext uri="{BB962C8B-B14F-4D97-AF65-F5344CB8AC3E}">
        <p14:creationId xmlns:p14="http://schemas.microsoft.com/office/powerpoint/2010/main" val="400714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3"/>
          <p:cNvSpPr>
            <a:spLocks noGrp="1"/>
          </p:cNvSpPr>
          <p:nvPr>
            <p:ph type="dt" sz="half" idx="10"/>
          </p:nvPr>
        </p:nvSpPr>
        <p:spPr/>
        <p:txBody>
          <a:bodyPr/>
          <a:lstStyle>
            <a:lvl1pPr>
              <a:defRPr/>
            </a:lvl1pPr>
          </a:lstStyle>
          <a:p>
            <a:pPr>
              <a:defRPr/>
            </a:pPr>
            <a:fld id="{E3171FEC-8374-468A-8B1A-B8AD815473D5}" type="datetimeFigureOut">
              <a:rPr lang="es-MX"/>
              <a:pPr>
                <a:defRPr/>
              </a:pPr>
              <a:t>15/07/2016</a:t>
            </a:fld>
            <a:endParaRPr lang="es-MX"/>
          </a:p>
        </p:txBody>
      </p:sp>
      <p:sp>
        <p:nvSpPr>
          <p:cNvPr id="7" name="Footer Placeholder 4"/>
          <p:cNvSpPr>
            <a:spLocks noGrp="1"/>
          </p:cNvSpPr>
          <p:nvPr>
            <p:ph type="ftr" sz="quarter" idx="11"/>
          </p:nvPr>
        </p:nvSpPr>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fld id="{58BADF58-1495-4D54-AC15-BC2299B2D727}" type="slidenum">
              <a:rPr lang="es-MX"/>
              <a:pPr>
                <a:defRPr/>
              </a:pPr>
              <a:t>‹Nº›</a:t>
            </a:fld>
            <a:endParaRPr lang="es-MX"/>
          </a:p>
        </p:txBody>
      </p:sp>
    </p:spTree>
    <p:extLst>
      <p:ext uri="{BB962C8B-B14F-4D97-AF65-F5344CB8AC3E}">
        <p14:creationId xmlns:p14="http://schemas.microsoft.com/office/powerpoint/2010/main" val="322876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42845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65306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1160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6734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86397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77466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59178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2080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E8CD82DE-D7A4-4AE0-A932-4263CC150306}" type="datetimeFigureOut">
              <a:rPr lang="es-MX"/>
              <a:pPr>
                <a:defRPr/>
              </a:pPr>
              <a:t>15/07/2016</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91594C0E-F751-46DA-8633-C0E58A202BD2}" type="slidenum">
              <a:rPr lang="es-MX"/>
              <a:pPr>
                <a:defRPr/>
              </a:pPr>
              <a:t>‹Nº›</a:t>
            </a:fld>
            <a:endParaRPr lang="es-MX"/>
          </a:p>
        </p:txBody>
      </p:sp>
    </p:spTree>
    <p:extLst>
      <p:ext uri="{BB962C8B-B14F-4D97-AF65-F5344CB8AC3E}">
        <p14:creationId xmlns:p14="http://schemas.microsoft.com/office/powerpoint/2010/main" val="281747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4029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07446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03374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78619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7773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84650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20549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69572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47268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8616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0"/>
          </p:nvPr>
        </p:nvSpPr>
        <p:spPr/>
        <p:txBody>
          <a:bodyPr/>
          <a:lstStyle>
            <a:lvl1pPr>
              <a:defRPr/>
            </a:lvl1pPr>
          </a:lstStyle>
          <a:p>
            <a:pPr>
              <a:defRPr/>
            </a:pPr>
            <a:fld id="{2364A31C-AA96-4CBF-8C74-E2D63A100466}" type="datetimeFigureOut">
              <a:rPr lang="es-MX"/>
              <a:pPr>
                <a:defRPr/>
              </a:pPr>
              <a:t>15/07/2016</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32FD62E8-565C-4C4A-8481-846069151AB5}" type="slidenum">
              <a:rPr lang="es-MX"/>
              <a:pPr>
                <a:defRPr/>
              </a:pPr>
              <a:t>‹Nº›</a:t>
            </a:fld>
            <a:endParaRPr lang="es-MX"/>
          </a:p>
        </p:txBody>
      </p:sp>
    </p:spTree>
    <p:extLst>
      <p:ext uri="{BB962C8B-B14F-4D97-AF65-F5344CB8AC3E}">
        <p14:creationId xmlns:p14="http://schemas.microsoft.com/office/powerpoint/2010/main" val="1264615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40453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0354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37376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7118561-A5B4-0D44-93C5-68544A22B91E}" type="datetimeFigureOut">
              <a:rPr lang="es-ES" smtClean="0">
                <a:solidFill>
                  <a:prstClr val="black">
                    <a:tint val="75000"/>
                  </a:prstClr>
                </a:solidFill>
              </a:rPr>
              <a:pPr/>
              <a:t>15/07/2016</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55A2C711-801E-CD4C-9041-FFEE9FDCD71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30875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B3D6963B-D863-4E29-AF4C-91A6AB9C7488}" type="datetimeFigureOut">
              <a:rPr lang="es-MX"/>
              <a:pPr>
                <a:defRPr/>
              </a:pPr>
              <a:t>15/07/2016</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177ED8EA-0600-4F9F-A41C-9694304F6AF2}" type="slidenum">
              <a:rPr lang="es-MX"/>
              <a:pPr>
                <a:defRPr/>
              </a:pPr>
              <a:t>‹Nº›</a:t>
            </a:fld>
            <a:endParaRPr lang="es-MX"/>
          </a:p>
        </p:txBody>
      </p:sp>
    </p:spTree>
    <p:extLst>
      <p:ext uri="{BB962C8B-B14F-4D97-AF65-F5344CB8AC3E}">
        <p14:creationId xmlns:p14="http://schemas.microsoft.com/office/powerpoint/2010/main" val="1485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8F43C725-2BB9-424A-B311-EEFDBB2910C4}" type="datetimeFigureOut">
              <a:rPr lang="es-MX"/>
              <a:pPr>
                <a:defRPr/>
              </a:pPr>
              <a:t>15/07/2016</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2699ABBD-D8E5-482E-A274-219CB729B4CF}" type="slidenum">
              <a:rPr lang="es-MX"/>
              <a:pPr>
                <a:defRPr/>
              </a:pPr>
              <a:t>‹Nº›</a:t>
            </a:fld>
            <a:endParaRPr lang="es-MX"/>
          </a:p>
        </p:txBody>
      </p:sp>
    </p:spTree>
    <p:extLst>
      <p:ext uri="{BB962C8B-B14F-4D97-AF65-F5344CB8AC3E}">
        <p14:creationId xmlns:p14="http://schemas.microsoft.com/office/powerpoint/2010/main" val="54421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A63ADF7E-2176-44E5-8810-C366F8B6E0CF}" type="datetimeFigureOut">
              <a:rPr lang="es-MX"/>
              <a:pPr>
                <a:defRPr/>
              </a:pPr>
              <a:t>15/07/2016</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E24C321F-A456-4A70-9028-ABDCC8CE9A05}" type="slidenum">
              <a:rPr lang="es-MX"/>
              <a:pPr>
                <a:defRPr/>
              </a:pPr>
              <a:t>‹Nº›</a:t>
            </a:fld>
            <a:endParaRPr lang="es-MX"/>
          </a:p>
        </p:txBody>
      </p:sp>
    </p:spTree>
    <p:extLst>
      <p:ext uri="{BB962C8B-B14F-4D97-AF65-F5344CB8AC3E}">
        <p14:creationId xmlns:p14="http://schemas.microsoft.com/office/powerpoint/2010/main" val="97304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9F756571-6084-4127-B7BB-B51AD11664A6}" type="datetimeFigureOut">
              <a:rPr lang="es-MX"/>
              <a:pPr>
                <a:defRPr/>
              </a:pPr>
              <a:t>15/07/2016</a:t>
            </a:fld>
            <a:endParaRPr lang="es-MX"/>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s-MX"/>
          </a:p>
        </p:txBody>
      </p:sp>
      <p:sp>
        <p:nvSpPr>
          <p:cNvPr id="6" name="Slide Number Placeholder 8"/>
          <p:cNvSpPr>
            <a:spLocks noGrp="1"/>
          </p:cNvSpPr>
          <p:nvPr>
            <p:ph type="sldNum" sz="quarter" idx="12"/>
          </p:nvPr>
        </p:nvSpPr>
        <p:spPr/>
        <p:txBody>
          <a:bodyPr/>
          <a:lstStyle>
            <a:lvl1pPr>
              <a:defRPr/>
            </a:lvl1pPr>
          </a:lstStyle>
          <a:p>
            <a:pPr>
              <a:defRPr/>
            </a:pPr>
            <a:fld id="{A043EFAB-FA27-45FC-9006-7317AE6C34DD}" type="slidenum">
              <a:rPr lang="es-MX"/>
              <a:pPr>
                <a:defRPr/>
              </a:pPr>
              <a:t>‹Nº›</a:t>
            </a:fld>
            <a:endParaRPr lang="es-MX"/>
          </a:p>
        </p:txBody>
      </p:sp>
    </p:spTree>
    <p:extLst>
      <p:ext uri="{BB962C8B-B14F-4D97-AF65-F5344CB8AC3E}">
        <p14:creationId xmlns:p14="http://schemas.microsoft.com/office/powerpoint/2010/main" val="142091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a:defRPr/>
            </a:pPr>
            <a:fld id="{45E3D991-272C-4230-9E4F-5CA3A3ACB952}" type="datetimeFigureOut">
              <a:rPr lang="es-MX"/>
              <a:pPr>
                <a:defRPr/>
              </a:pPr>
              <a:t>15/07/2016</a:t>
            </a:fld>
            <a:endParaRPr lang="es-MX"/>
          </a:p>
        </p:txBody>
      </p:sp>
      <p:sp>
        <p:nvSpPr>
          <p:cNvPr id="8" name="Footer Placeholder 5"/>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s-MX">
              <a:solidFill>
                <a:srgbClr val="002060"/>
              </a:solidFill>
            </a:endParaRPr>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9CA83A87-8D10-438A-B246-3D656B5E9C46}" type="slidenum">
              <a:rPr lang="es-MX">
                <a:solidFill>
                  <a:srgbClr val="002060"/>
                </a:solidFill>
              </a:rPr>
              <a:pPr>
                <a:defRPr/>
              </a:pPr>
              <a:t>‹Nº›</a:t>
            </a:fld>
            <a:endParaRPr lang="es-MX">
              <a:solidFill>
                <a:srgbClr val="002060"/>
              </a:solidFill>
            </a:endParaRPr>
          </a:p>
        </p:txBody>
      </p:sp>
    </p:spTree>
    <p:extLst>
      <p:ext uri="{BB962C8B-B14F-4D97-AF65-F5344CB8AC3E}">
        <p14:creationId xmlns:p14="http://schemas.microsoft.com/office/powerpoint/2010/main" val="418576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3E3C38C8-F937-49D5-92F7-C0E9083C383A}" type="datetimeFigureOut">
              <a:rPr lang="es-MX"/>
              <a:pPr>
                <a:defRPr/>
              </a:pPr>
              <a:t>15/07/2016</a:t>
            </a:fld>
            <a:endParaRPr lang="es-MX"/>
          </a:p>
        </p:txBody>
      </p:sp>
      <p:sp>
        <p:nvSpPr>
          <p:cNvPr id="8" name="Footer Placeholder 5"/>
          <p:cNvSpPr>
            <a:spLocks noGrp="1"/>
          </p:cNvSpPr>
          <p:nvPr>
            <p:ph type="ftr" sz="quarter" idx="11"/>
          </p:nvPr>
        </p:nvSpPr>
        <p:spPr/>
        <p:txBody>
          <a:bodyPr/>
          <a:lstStyle>
            <a:lvl1pPr>
              <a:defRPr/>
            </a:lvl1pPr>
          </a:lstStyle>
          <a:p>
            <a:pPr>
              <a:defRPr/>
            </a:pPr>
            <a:endParaRPr lang="es-MX"/>
          </a:p>
        </p:txBody>
      </p:sp>
      <p:sp>
        <p:nvSpPr>
          <p:cNvPr id="9" name="Slide Number Placeholder 6"/>
          <p:cNvSpPr>
            <a:spLocks noGrp="1"/>
          </p:cNvSpPr>
          <p:nvPr>
            <p:ph type="sldNum" sz="quarter" idx="12"/>
          </p:nvPr>
        </p:nvSpPr>
        <p:spPr/>
        <p:txBody>
          <a:bodyPr/>
          <a:lstStyle>
            <a:lvl1pPr>
              <a:defRPr/>
            </a:lvl1pPr>
          </a:lstStyle>
          <a:p>
            <a:pPr>
              <a:defRPr/>
            </a:pPr>
            <a:fld id="{B5F41A8E-9DA1-438E-B673-623A456EFE88}" type="slidenum">
              <a:rPr lang="es-MX"/>
              <a:pPr>
                <a:defRPr/>
              </a:pPr>
              <a:t>‹Nº›</a:t>
            </a:fld>
            <a:endParaRPr lang="es-MX"/>
          </a:p>
        </p:txBody>
      </p:sp>
    </p:spTree>
    <p:extLst>
      <p:ext uri="{BB962C8B-B14F-4D97-AF65-F5344CB8AC3E}">
        <p14:creationId xmlns:p14="http://schemas.microsoft.com/office/powerpoint/2010/main" val="400953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29" name="Text Placeholder 2"/>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s-ES" altLang="es-GT" smtClean="0"/>
              <a:t>Haga clic para modificar el estilo de texto del patrón</a:t>
            </a:r>
          </a:p>
          <a:p>
            <a:pPr lvl="1"/>
            <a:r>
              <a:rPr lang="es-ES" altLang="es-GT" smtClean="0"/>
              <a:t>Segundo nivel</a:t>
            </a:r>
          </a:p>
          <a:p>
            <a:pPr lvl="2"/>
            <a:r>
              <a:rPr lang="es-ES" altLang="es-GT" smtClean="0"/>
              <a:t>Tercer nivel</a:t>
            </a:r>
          </a:p>
          <a:p>
            <a:pPr lvl="3"/>
            <a:r>
              <a:rPr lang="es-ES" altLang="es-GT" smtClean="0"/>
              <a:t>Cuarto nivel</a:t>
            </a:r>
          </a:p>
          <a:p>
            <a:pPr lvl="4"/>
            <a:r>
              <a:rPr lang="es-ES" altLang="es-GT" smtClean="0"/>
              <a:t>Quinto nivel</a:t>
            </a:r>
            <a:endParaRPr lang="en-US" altLang="es-GT"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a:defRPr sz="900">
                <a:solidFill>
                  <a:srgbClr val="FFFFFF"/>
                </a:solidFill>
              </a:defRPr>
            </a:lvl1pPr>
          </a:lstStyle>
          <a:p>
            <a:pPr eaLnBrk="0" fontAlgn="base" hangingPunct="0">
              <a:spcBef>
                <a:spcPct val="0"/>
              </a:spcBef>
              <a:spcAft>
                <a:spcPct val="0"/>
              </a:spcAft>
              <a:defRPr/>
            </a:pPr>
            <a:fld id="{72023080-B08E-406D-A709-98A2834FBC6C}" type="datetimeFigureOut">
              <a:rPr lang="es-MX">
                <a:latin typeface="Arial" panose="020B0604020202020204" pitchFamily="34" charset="0"/>
                <a:cs typeface="Arial" panose="020B0604020202020204" pitchFamily="34" charset="0"/>
              </a:rPr>
              <a:pPr eaLnBrk="0" fontAlgn="base" hangingPunct="0">
                <a:spcBef>
                  <a:spcPct val="0"/>
                </a:spcBef>
                <a:spcAft>
                  <a:spcPct val="0"/>
                </a:spcAft>
                <a:defRPr/>
              </a:pPr>
              <a:t>15/07/2016</a:t>
            </a:fld>
            <a:endParaRPr lang="es-MX">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fontAlgn="base" hangingPunct="0">
              <a:spcBef>
                <a:spcPct val="0"/>
              </a:spcBef>
              <a:spcAft>
                <a:spcPct val="0"/>
              </a:spcAft>
              <a:defRPr/>
            </a:pPr>
            <a:endParaRPr lang="es-MX">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a:defRPr sz="1050">
                <a:solidFill>
                  <a:srgbClr val="FFFFFF"/>
                </a:solidFill>
              </a:defRPr>
            </a:lvl1pPr>
          </a:lstStyle>
          <a:p>
            <a:pPr eaLnBrk="0" fontAlgn="base" hangingPunct="0">
              <a:spcBef>
                <a:spcPct val="0"/>
              </a:spcBef>
              <a:spcAft>
                <a:spcPct val="0"/>
              </a:spcAft>
              <a:defRPr/>
            </a:pPr>
            <a:fld id="{6E56E295-D706-45BC-B5F3-4C27EBFF95A7}" type="slidenum">
              <a:rPr lang="es-MX">
                <a:latin typeface="Arial" panose="020B0604020202020204" pitchFamily="34" charset="0"/>
                <a:cs typeface="Arial" panose="020B0604020202020204" pitchFamily="34" charset="0"/>
              </a:rPr>
              <a:pPr eaLnBrk="0" fontAlgn="base" hangingPunct="0">
                <a:spcBef>
                  <a:spcPct val="0"/>
                </a:spcBef>
                <a:spcAft>
                  <a:spcPct val="0"/>
                </a:spcAft>
                <a:defRPr/>
              </a:pPr>
              <a:t>‹Nº›</a:t>
            </a:fld>
            <a:endParaRPr lang="es-MX">
              <a:latin typeface="Arial" panose="020B0604020202020204" pitchFamily="34" charset="0"/>
              <a:cs typeface="Arial" panose="020B0604020202020204" pitchFamily="34" charset="0"/>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533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85000"/>
        </a:lnSpc>
        <a:spcBef>
          <a:spcPct val="0"/>
        </a:spcBef>
        <a:spcAft>
          <a:spcPct val="0"/>
        </a:spcAft>
        <a:defRPr sz="4800" kern="1200" spc="-50">
          <a:solidFill>
            <a:srgbClr val="0042C8"/>
          </a:solidFill>
          <a:latin typeface="+mj-lt"/>
          <a:ea typeface="+mj-ea"/>
          <a:cs typeface="+mj-cs"/>
        </a:defRPr>
      </a:lvl1pPr>
      <a:lvl2pPr algn="l" rtl="0" eaLnBrk="0" fontAlgn="base" hangingPunct="0">
        <a:lnSpc>
          <a:spcPct val="85000"/>
        </a:lnSpc>
        <a:spcBef>
          <a:spcPct val="0"/>
        </a:spcBef>
        <a:spcAft>
          <a:spcPct val="0"/>
        </a:spcAft>
        <a:defRPr sz="4800">
          <a:solidFill>
            <a:srgbClr val="0042C8"/>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0042C8"/>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0042C8"/>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0042C8"/>
          </a:solidFill>
          <a:latin typeface="Calibri Light" panose="020F0302020204030204" pitchFamily="34" charset="0"/>
        </a:defRPr>
      </a:lvl5pPr>
      <a:lvl6pPr marL="457200" algn="l" rtl="0" fontAlgn="base">
        <a:lnSpc>
          <a:spcPct val="85000"/>
        </a:lnSpc>
        <a:spcBef>
          <a:spcPct val="0"/>
        </a:spcBef>
        <a:spcAft>
          <a:spcPct val="0"/>
        </a:spcAft>
        <a:defRPr sz="4800">
          <a:solidFill>
            <a:srgbClr val="0042C8"/>
          </a:solidFill>
          <a:latin typeface="Calibri Light" panose="020F0302020204030204" pitchFamily="34" charset="0"/>
        </a:defRPr>
      </a:lvl6pPr>
      <a:lvl7pPr marL="914400" algn="l" rtl="0" fontAlgn="base">
        <a:lnSpc>
          <a:spcPct val="85000"/>
        </a:lnSpc>
        <a:spcBef>
          <a:spcPct val="0"/>
        </a:spcBef>
        <a:spcAft>
          <a:spcPct val="0"/>
        </a:spcAft>
        <a:defRPr sz="4800">
          <a:solidFill>
            <a:srgbClr val="0042C8"/>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0042C8"/>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0042C8"/>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42C8"/>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0042C8"/>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0042C8"/>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0042C8"/>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0042C8"/>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118561-A5B4-0D44-93C5-68544A22B91E}" type="datetimeFigureOut">
              <a:rPr lang="es-ES" smtClean="0">
                <a:solidFill>
                  <a:prstClr val="black">
                    <a:tint val="75000"/>
                  </a:prstClr>
                </a:solidFill>
              </a:rPr>
              <a:pPr defTabSz="457200"/>
              <a:t>15/07/2016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A2C711-801E-CD4C-9041-FFEE9FDCD719}"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2805392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118561-A5B4-0D44-93C5-68544A22B91E}" type="datetimeFigureOut">
              <a:rPr lang="es-ES" smtClean="0">
                <a:solidFill>
                  <a:prstClr val="black">
                    <a:tint val="75000"/>
                  </a:prstClr>
                </a:solidFill>
              </a:rPr>
              <a:pPr defTabSz="457200"/>
              <a:t>15/07/2016</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5A2C711-801E-CD4C-9041-FFEE9FDCD719}"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42822412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FORMATOS"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txBox="1">
            <a:spLocks/>
          </p:cNvSpPr>
          <p:nvPr/>
        </p:nvSpPr>
        <p:spPr>
          <a:xfrm>
            <a:off x="76837" y="1153880"/>
            <a:ext cx="8874685" cy="2438401"/>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MX" altLang="es-GT" sz="3100" b="1" spc="-50" dirty="0" smtClean="0">
                <a:solidFill>
                  <a:srgbClr val="0042C8"/>
                </a:solidFill>
              </a:rPr>
              <a:t> </a:t>
            </a:r>
            <a:br>
              <a:rPr lang="es-MX" altLang="es-GT" sz="3100" b="1" spc="-50" dirty="0" smtClean="0">
                <a:solidFill>
                  <a:srgbClr val="0042C8"/>
                </a:solidFill>
              </a:rPr>
            </a:br>
            <a:r>
              <a:rPr lang="es-MX" altLang="es-GT" sz="3100" b="1" spc="-50" dirty="0" smtClean="0">
                <a:solidFill>
                  <a:srgbClr val="0042C8"/>
                </a:solidFill>
              </a:rPr>
              <a:t>EL CERTIFICADO DE CIRCULACIÓN </a:t>
            </a:r>
            <a:r>
              <a:rPr lang="es-MX" altLang="es-GT" sz="3100" b="1" spc="-50" dirty="0" smtClean="0">
                <a:solidFill>
                  <a:srgbClr val="0042C8"/>
                </a:solidFill>
              </a:rPr>
              <a:t>DE</a:t>
            </a:r>
          </a:p>
          <a:p>
            <a:pPr>
              <a:defRPr/>
            </a:pPr>
            <a:r>
              <a:rPr lang="es-MX" altLang="es-GT" sz="3100" b="1" spc="-50" dirty="0" smtClean="0">
                <a:solidFill>
                  <a:srgbClr val="0042C8"/>
                </a:solidFill>
              </a:rPr>
              <a:t> </a:t>
            </a:r>
            <a:r>
              <a:rPr lang="es-MX" altLang="es-GT" sz="3100" b="1" spc="-50" dirty="0" smtClean="0">
                <a:solidFill>
                  <a:srgbClr val="0042C8"/>
                </a:solidFill>
              </a:rPr>
              <a:t>MERCANCÍAS EUR.1   </a:t>
            </a:r>
          </a:p>
          <a:p>
            <a:pPr>
              <a:defRPr/>
            </a:pPr>
            <a:r>
              <a:rPr lang="es-MX" altLang="es-GT" sz="3100" b="1" spc="-50" dirty="0" smtClean="0">
                <a:solidFill>
                  <a:srgbClr val="0042C8"/>
                </a:solidFill>
              </a:rPr>
              <a:t>EN EL MARCO DEL ADA, AA, ACUE</a:t>
            </a:r>
            <a:endParaRPr lang="es-MX" altLang="es-GT" sz="3100" b="1" spc="-50" dirty="0">
              <a:solidFill>
                <a:srgbClr val="0042C8"/>
              </a:solidFill>
            </a:endParaRPr>
          </a:p>
        </p:txBody>
      </p:sp>
      <p:sp>
        <p:nvSpPr>
          <p:cNvPr id="3" name="CuadroTexto 1"/>
          <p:cNvSpPr txBox="1"/>
          <p:nvPr/>
        </p:nvSpPr>
        <p:spPr>
          <a:xfrm>
            <a:off x="1527837" y="3451255"/>
            <a:ext cx="7019364" cy="461665"/>
          </a:xfrm>
          <a:prstGeom prst="rect">
            <a:avLst/>
          </a:prstGeom>
          <a:noFill/>
        </p:spPr>
        <p:txBody>
          <a:bodyPr wrap="square" rtlCol="0">
            <a:spAutoFit/>
          </a:bodyPr>
          <a:lstStyle/>
          <a:p>
            <a:r>
              <a:rPr lang="es-GT" sz="2400" b="1" dirty="0" smtClean="0"/>
              <a:t>              Expositor: Esbin Mérida </a:t>
            </a:r>
            <a:r>
              <a:rPr lang="es-GT" sz="2400" b="1" dirty="0" err="1" smtClean="0"/>
              <a:t>Mérida</a:t>
            </a:r>
            <a:r>
              <a:rPr lang="es-GT" sz="2400" b="1" dirty="0" smtClean="0"/>
              <a:t> </a:t>
            </a:r>
            <a:endParaRPr lang="es-GT" sz="2400" b="1" dirty="0"/>
          </a:p>
        </p:txBody>
      </p:sp>
    </p:spTree>
    <p:extLst>
      <p:ext uri="{BB962C8B-B14F-4D97-AF65-F5344CB8AC3E}">
        <p14:creationId xmlns:p14="http://schemas.microsoft.com/office/powerpoint/2010/main" val="980560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932" y="693174"/>
            <a:ext cx="8865150" cy="5309146"/>
          </a:xfrm>
          <a:prstGeom prst="rect">
            <a:avLst/>
          </a:prstGeom>
        </p:spPr>
        <p:txBody>
          <a:bodyPr wrap="square">
            <a:spAutoFit/>
          </a:bodyPr>
          <a:lstStyle/>
          <a:p>
            <a:pPr algn="ctr">
              <a:defRPr/>
            </a:pPr>
            <a:r>
              <a:rPr lang="es-GT" sz="2400" b="1" spc="-50" dirty="0">
                <a:solidFill>
                  <a:srgbClr val="0042C8"/>
                </a:solidFill>
              </a:rPr>
              <a:t>DECLARACIÓN EN FACTURA POR EXPORTADOR AUTORIZADO</a:t>
            </a:r>
          </a:p>
          <a:p>
            <a:pPr>
              <a:defRPr/>
            </a:pPr>
            <a:endParaRPr lang="es-GT" sz="1200" b="1" spc="-50" dirty="0">
              <a:solidFill>
                <a:srgbClr val="0042C8"/>
              </a:solidFill>
            </a:endParaRPr>
          </a:p>
          <a:p>
            <a:pPr marL="457200" indent="-457200" algn="just">
              <a:buFont typeface="Wingdings" panose="05000000000000000000" pitchFamily="2" charset="2"/>
              <a:buChar char="ü"/>
              <a:defRPr/>
            </a:pPr>
            <a:r>
              <a:rPr lang="es-MX" altLang="es-GT" sz="2100" b="1" spc="-50" dirty="0">
                <a:solidFill>
                  <a:srgbClr val="0042C8"/>
                </a:solidFill>
              </a:rPr>
              <a:t>El “exportador autorizado”, que efectúe exportaciones frecuentes de mercancías originarias, indistintamente del valor, podrá extender declaraciones de origen en “factura”. Estas declaraciones en factura sustituyen al EUR.1</a:t>
            </a:r>
          </a:p>
          <a:p>
            <a:pPr marL="457200" indent="-457200" algn="just">
              <a:buFont typeface="Wingdings" panose="05000000000000000000" pitchFamily="2" charset="2"/>
              <a:buChar char="ü"/>
              <a:defRPr/>
            </a:pPr>
            <a:endParaRPr lang="es-MX" altLang="es-GT" sz="800" b="1" spc="-50" dirty="0">
              <a:solidFill>
                <a:srgbClr val="0042C8"/>
              </a:solidFill>
            </a:endParaRPr>
          </a:p>
          <a:p>
            <a:pPr marL="457200" indent="-457200" algn="just">
              <a:buFont typeface="Wingdings" panose="05000000000000000000" pitchFamily="2" charset="2"/>
              <a:buChar char="ü"/>
              <a:defRPr/>
            </a:pPr>
            <a:r>
              <a:rPr lang="es-MX" altLang="es-GT" sz="2100" b="1" spc="-50" dirty="0">
                <a:solidFill>
                  <a:srgbClr val="0042C8"/>
                </a:solidFill>
              </a:rPr>
              <a:t>El “exportador autorizado”, para extender las declaraciones en factura, previamente tiene que estar autorizado por la autoridad pública competente de la Parte exportadora.</a:t>
            </a:r>
          </a:p>
          <a:p>
            <a:pPr marL="457200" indent="-457200" algn="just">
              <a:buFont typeface="Wingdings" panose="05000000000000000000" pitchFamily="2" charset="2"/>
              <a:buChar char="ü"/>
              <a:defRPr/>
            </a:pPr>
            <a:endParaRPr lang="es-MX" altLang="es-GT" sz="800" b="1" spc="-50" dirty="0">
              <a:solidFill>
                <a:srgbClr val="0042C8"/>
              </a:solidFill>
            </a:endParaRPr>
          </a:p>
          <a:p>
            <a:pPr marL="457200" indent="-457200" algn="just">
              <a:buFont typeface="Wingdings" panose="05000000000000000000" pitchFamily="2" charset="2"/>
              <a:buChar char="ü"/>
              <a:defRPr/>
            </a:pPr>
            <a:r>
              <a:rPr lang="es-MX" altLang="es-GT" sz="2100" b="1" spc="-50" dirty="0">
                <a:solidFill>
                  <a:srgbClr val="0042C8"/>
                </a:solidFill>
              </a:rPr>
              <a:t>Para el caso de </a:t>
            </a:r>
            <a:r>
              <a:rPr lang="es-MX" altLang="es-GT" sz="2100" b="1" spc="-50" dirty="0" smtClean="0">
                <a:solidFill>
                  <a:srgbClr val="0042C8"/>
                </a:solidFill>
              </a:rPr>
              <a:t>Costa Rica,  </a:t>
            </a:r>
            <a:r>
              <a:rPr lang="es-MX" altLang="es-GT" sz="2100" b="1" spc="-50" dirty="0">
                <a:solidFill>
                  <a:srgbClr val="0042C8"/>
                </a:solidFill>
              </a:rPr>
              <a:t>debe estar autorizado por </a:t>
            </a:r>
            <a:r>
              <a:rPr lang="es-MX" altLang="es-GT" sz="2100" b="1" spc="-50" dirty="0" smtClean="0">
                <a:solidFill>
                  <a:srgbClr val="0042C8"/>
                </a:solidFill>
              </a:rPr>
              <a:t>PROCOMER</a:t>
            </a:r>
            <a:endParaRPr lang="es-MX" altLang="es-GT" sz="2100" b="1" spc="-50" dirty="0">
              <a:solidFill>
                <a:srgbClr val="0042C8"/>
              </a:solidFill>
            </a:endParaRPr>
          </a:p>
          <a:p>
            <a:pPr marL="457200" indent="-457200" algn="just">
              <a:buFont typeface="Wingdings" panose="05000000000000000000" pitchFamily="2" charset="2"/>
              <a:buChar char="ü"/>
              <a:defRPr/>
            </a:pPr>
            <a:endParaRPr lang="es-MX" altLang="es-GT" sz="800" b="1" spc="-50" dirty="0">
              <a:solidFill>
                <a:srgbClr val="0042C8"/>
              </a:solidFill>
            </a:endParaRPr>
          </a:p>
          <a:p>
            <a:pPr marL="457200" indent="-457200" algn="just">
              <a:buFont typeface="Wingdings" panose="05000000000000000000" pitchFamily="2" charset="2"/>
              <a:buChar char="ü"/>
              <a:defRPr/>
            </a:pPr>
            <a:r>
              <a:rPr lang="es-MX" altLang="es-GT" sz="2100" b="1" spc="-50" dirty="0">
                <a:solidFill>
                  <a:srgbClr val="0042C8"/>
                </a:solidFill>
              </a:rPr>
              <a:t>La autoridad pública competente otorgará al “exportador autorizado” un número de autorización que deberá consignar el “exportador autorizado” en la declaración en factura</a:t>
            </a:r>
          </a:p>
          <a:p>
            <a:pPr algn="just">
              <a:defRPr/>
            </a:pPr>
            <a:endParaRPr lang="es-MX" altLang="es-GT" sz="800" b="1" spc="-50" dirty="0">
              <a:solidFill>
                <a:srgbClr val="0042C8"/>
              </a:solidFill>
            </a:endParaRPr>
          </a:p>
          <a:p>
            <a:pPr marL="457200" indent="-457200" algn="just">
              <a:buFont typeface="Wingdings" panose="05000000000000000000" pitchFamily="2" charset="2"/>
              <a:buChar char="ü"/>
              <a:defRPr/>
            </a:pPr>
            <a:r>
              <a:rPr lang="es-MX" altLang="es-GT" sz="2100" b="1" spc="-50" dirty="0">
                <a:solidFill>
                  <a:srgbClr val="0042C8"/>
                </a:solidFill>
              </a:rPr>
              <a:t>El “exportador autorizado” deberá ofrecer a la autoridad pública competente todas las garantías para verificar el origen de las mercancías</a:t>
            </a:r>
          </a:p>
        </p:txBody>
      </p:sp>
    </p:spTree>
    <p:extLst>
      <p:ext uri="{BB962C8B-B14F-4D97-AF65-F5344CB8AC3E}">
        <p14:creationId xmlns:p14="http://schemas.microsoft.com/office/powerpoint/2010/main" val="87810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2192" y="793376"/>
            <a:ext cx="8975558" cy="5163671"/>
          </a:xfrm>
          <a:prstGeom prst="rect">
            <a:avLst/>
          </a:prstGeom>
        </p:spPr>
        <p:txBody>
          <a:bodyPr vert="horz" lIns="91440" tIns="45720" rIns="91440" bIns="45720" rtlCol="0" anchor="ctr" anchorCtr="0">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DECLARACIÓN EN FACTURA POR EXPORTADOR AUTORIZADO</a:t>
            </a: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La declaración en factura debe llevar la firma manuscrita del “exportador autorizado”</a:t>
            </a:r>
          </a:p>
          <a:p>
            <a:pPr marL="457200" indent="-457200" algn="just">
              <a:buFont typeface="Wingdings" panose="05000000000000000000" pitchFamily="2" charset="2"/>
              <a:buChar char="ü"/>
              <a:defRPr/>
            </a:pPr>
            <a:endParaRPr lang="es-MX" altLang="es-GT" sz="38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Se exceptúa del requisito de la firma manuscrita, cuando el “exportador autorizado” presente a la autoridad pública competente de la Parte exportadora un compromiso por escrito en donde acepte la responsabilidad de cualquier declaración en factura que le identifique como si la hubiera firmado a mano</a:t>
            </a:r>
          </a:p>
          <a:p>
            <a:pPr marL="457200" indent="-457200" algn="just">
              <a:buFont typeface="Wingdings" panose="05000000000000000000" pitchFamily="2" charset="2"/>
              <a:buChar char="ü"/>
              <a:defRPr/>
            </a:pPr>
            <a:endParaRPr lang="es-MX" altLang="es-GT" sz="38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La declaración en factura puede ser expedida en el momento en que se realice la exportación o después de la exportación, con la condición que sea presentada en la Parte importadora dentro de los 2 años para el caso de la Parte EU y 1 año para la Parte CA               </a:t>
            </a:r>
          </a:p>
          <a:p>
            <a:pPr algn="just">
              <a:defRPr/>
            </a:pPr>
            <a:r>
              <a:rPr lang="es-MX" altLang="es-GT" sz="3800" b="1" spc="-50" dirty="0" smtClean="0">
                <a:solidFill>
                  <a:srgbClr val="0042C8"/>
                </a:solidFill>
              </a:rPr>
              <a:t>   </a:t>
            </a:r>
          </a:p>
          <a:p>
            <a:pPr algn="just">
              <a:defRPr/>
            </a:pP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2583726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16576" y="793376"/>
            <a:ext cx="8795084" cy="5163671"/>
          </a:xfrm>
          <a:prstGeom prst="rect">
            <a:avLst/>
          </a:prstGeom>
        </p:spPr>
        <p:txBody>
          <a:bodyPr vert="horz" lIns="91440" tIns="45720" rIns="91440" bIns="45720" rtlCol="0" anchor="ctr" anchorCtr="0">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DECLARACIÓN EN FACTURA POR EXPORTADOR AUTORIZADO</a:t>
            </a:r>
          </a:p>
          <a:p>
            <a:pPr>
              <a:defRPr/>
            </a:pPr>
            <a:endParaRPr lang="es-GT" sz="3200" b="1" spc="-50" dirty="0" smtClean="0">
              <a:solidFill>
                <a:srgbClr val="0042C8"/>
              </a:solidFill>
            </a:endParaRPr>
          </a:p>
          <a:p>
            <a:pPr algn="just">
              <a:defRPr/>
            </a:pPr>
            <a:r>
              <a:rPr lang="es-MX" altLang="es-GT" sz="3800" b="1" spc="-50" dirty="0" smtClean="0">
                <a:solidFill>
                  <a:srgbClr val="0042C8"/>
                </a:solidFill>
              </a:rPr>
              <a:t>La declaración en factura debe llevar el texto siguiente: </a:t>
            </a:r>
          </a:p>
          <a:p>
            <a:pPr algn="just">
              <a:defRPr/>
            </a:pPr>
            <a:r>
              <a:rPr lang="es-MX" altLang="es-GT" sz="3800" b="1" spc="-50" dirty="0" smtClean="0">
                <a:solidFill>
                  <a:srgbClr val="0042C8"/>
                </a:solidFill>
              </a:rPr>
              <a:t>	</a:t>
            </a:r>
          </a:p>
          <a:p>
            <a:pPr algn="just">
              <a:defRPr/>
            </a:pPr>
            <a:r>
              <a:rPr lang="es-MX" altLang="es-GT" sz="3800" b="1" spc="-50" dirty="0">
                <a:solidFill>
                  <a:srgbClr val="0042C8"/>
                </a:solidFill>
              </a:rPr>
              <a:t>	</a:t>
            </a:r>
            <a:r>
              <a:rPr lang="es-MX" altLang="es-GT" sz="3800" b="1" spc="-50" dirty="0" smtClean="0">
                <a:solidFill>
                  <a:srgbClr val="0042C8"/>
                </a:solidFill>
              </a:rPr>
              <a:t>El exportador de los productos incluidos en el 	presente documento, con autorización de PROCOMER No. XX, declara que, salvo indicación en sentido 	contrario, estos productos gozan de un origen 	preferencial por ser originarios de Costa Rica.       </a:t>
            </a:r>
          </a:p>
          <a:p>
            <a:pPr algn="just">
              <a:defRPr/>
            </a:pP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806338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128" y="733216"/>
            <a:ext cx="8999621" cy="5451013"/>
          </a:xfrm>
          <a:prstGeom prst="rect">
            <a:avLst/>
          </a:prstGeom>
        </p:spPr>
        <p:txBody>
          <a:bodyPr vert="horz" lIns="91440" tIns="45720" rIns="91440" bIns="45720" rtlCol="0" anchor="ctr" anchorCtr="0">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DECLARACIÓN EN FACTURA </a:t>
            </a: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Cualquier exportador, para cualquier envío por uno o varios bultos de mercancías originarias, cuyo valor no supere los  6,000.00 euros, podrá extender una “declaración en factura”. Esta declaración en factura sustituye al EUR.1</a:t>
            </a:r>
          </a:p>
          <a:p>
            <a:pPr marL="457200" indent="-457200" algn="just">
              <a:buFont typeface="Wingdings" panose="05000000000000000000" pitchFamily="2" charset="2"/>
              <a:buChar char="ü"/>
              <a:defRPr/>
            </a:pPr>
            <a:endParaRPr lang="es-MX" altLang="es-GT" sz="38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El exportador (no autorizado), que extienda una “declaración en factura”, deberá presentar, a petición de la autoridad pública competente de la Parte exportadora, todos los documentos que demuestren que las mercancías son originarias de la Parte exportadora</a:t>
            </a:r>
          </a:p>
          <a:p>
            <a:pPr algn="just">
              <a:defRPr/>
            </a:pPr>
            <a:endParaRPr lang="es-MX" altLang="es-GT" sz="3800" b="1" spc="-50" dirty="0" smtClean="0">
              <a:solidFill>
                <a:srgbClr val="0042C8"/>
              </a:solidFill>
            </a:endParaRPr>
          </a:p>
          <a:p>
            <a:pPr marL="457200" indent="-457200" algn="just">
              <a:buFont typeface="Wingdings" panose="05000000000000000000" pitchFamily="2" charset="2"/>
              <a:buChar char="ü"/>
              <a:defRPr/>
            </a:pPr>
            <a:r>
              <a:rPr lang="es-MX" altLang="es-GT" sz="3800" b="1" spc="-50" dirty="0" smtClean="0">
                <a:solidFill>
                  <a:srgbClr val="0042C8"/>
                </a:solidFill>
              </a:rPr>
              <a:t>La declaración en factura debe llevar la firma manuscrita del exportador  </a:t>
            </a: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2164224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2352" y="793377"/>
            <a:ext cx="8927432" cy="4861466"/>
          </a:xfrm>
          <a:prstGeom prst="rect">
            <a:avLst/>
          </a:prstGeom>
        </p:spPr>
        <p:txBody>
          <a:bodyPr vert="horz" lIns="91440" tIns="45720" rIns="91440" bIns="45720" rtlCol="0" anchor="ctr" anchorCtr="0">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DECLARACIÓN EN FACTURA </a:t>
            </a:r>
          </a:p>
          <a:p>
            <a:pPr>
              <a:defRPr/>
            </a:pPr>
            <a:endParaRPr lang="es-GT" sz="3200" b="1" spc="-50" dirty="0" smtClean="0">
              <a:solidFill>
                <a:srgbClr val="0042C8"/>
              </a:solidFill>
            </a:endParaRPr>
          </a:p>
          <a:p>
            <a:pPr algn="just">
              <a:defRPr/>
            </a:pPr>
            <a:r>
              <a:rPr lang="es-MX" altLang="es-GT" sz="3800" b="1" spc="-50" dirty="0">
                <a:solidFill>
                  <a:srgbClr val="0042C8"/>
                </a:solidFill>
              </a:rPr>
              <a:t>La declaración en factura puede ser expedida en el momento en que se realice la exportación o después de la exportación con la condición que sea presentada en la Parte importadora dentro de los 2 años para el caso de la Parte EU y 1 año para la Parte CA               </a:t>
            </a:r>
          </a:p>
          <a:p>
            <a:pPr algn="just">
              <a:defRPr/>
            </a:pPr>
            <a:endParaRPr lang="es-MX" altLang="es-GT" sz="3800" b="1" spc="-50" dirty="0" smtClean="0">
              <a:solidFill>
                <a:srgbClr val="0042C8"/>
              </a:solidFill>
            </a:endParaRPr>
          </a:p>
          <a:p>
            <a:pPr algn="just">
              <a:defRPr/>
            </a:pPr>
            <a:r>
              <a:rPr lang="es-MX" altLang="es-GT" sz="3800" b="1" spc="-50" dirty="0" smtClean="0">
                <a:solidFill>
                  <a:srgbClr val="0042C8"/>
                </a:solidFill>
              </a:rPr>
              <a:t>La declaración en factura debe llevar el texto siguiente: </a:t>
            </a:r>
          </a:p>
          <a:p>
            <a:pPr algn="just">
              <a:defRPr/>
            </a:pPr>
            <a:r>
              <a:rPr lang="es-MX" altLang="es-GT" sz="3800" b="1" spc="-50" dirty="0" smtClean="0">
                <a:solidFill>
                  <a:srgbClr val="0042C8"/>
                </a:solidFill>
              </a:rPr>
              <a:t>	</a:t>
            </a:r>
          </a:p>
          <a:p>
            <a:pPr algn="just">
              <a:defRPr/>
            </a:pPr>
            <a:r>
              <a:rPr lang="es-MX" altLang="es-GT" sz="3800" b="1" spc="-50" dirty="0">
                <a:solidFill>
                  <a:srgbClr val="0042C8"/>
                </a:solidFill>
              </a:rPr>
              <a:t>	</a:t>
            </a:r>
            <a:r>
              <a:rPr lang="es-MX" altLang="es-GT" sz="3800" b="1" spc="-50" dirty="0" smtClean="0">
                <a:solidFill>
                  <a:srgbClr val="0042C8"/>
                </a:solidFill>
              </a:rPr>
              <a:t>El exportador de los productos incluidos en el presente 	documento, declara que, salvo indicación en sentido 	contrario, estos productos gozan de un origen 	preferencial 	por ser originarios de Costa Rica.</a:t>
            </a: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233296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0306" y="954741"/>
            <a:ext cx="8229600" cy="4525963"/>
          </a:xfrm>
        </p:spPr>
        <p:txBody>
          <a:bodyPr/>
          <a:lstStyle/>
          <a:p>
            <a:endParaRPr lang="es-GT" dirty="0" smtClean="0"/>
          </a:p>
          <a:p>
            <a:endParaRPr lang="es-GT" dirty="0"/>
          </a:p>
          <a:p>
            <a:r>
              <a:rPr lang="es-GT" dirty="0" smtClean="0">
                <a:hlinkClick r:id="rId2" action="ppaction://hlinkfile"/>
              </a:rPr>
              <a:t>FORMATOS DEL EUR.1   </a:t>
            </a:r>
            <a:endParaRPr lang="es-GT" dirty="0"/>
          </a:p>
        </p:txBody>
      </p:sp>
    </p:spTree>
    <p:extLst>
      <p:ext uri="{BB962C8B-B14F-4D97-AF65-F5344CB8AC3E}">
        <p14:creationId xmlns:p14="http://schemas.microsoft.com/office/powerpoint/2010/main" val="1465611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20320" y="793376"/>
            <a:ext cx="8879305" cy="5163671"/>
          </a:xfrm>
          <a:prstGeom prst="rect">
            <a:avLst/>
          </a:prstGeom>
        </p:spPr>
        <p:txBody>
          <a:bodyPr vert="horz" lIns="91440" tIns="45720" rIns="91440" bIns="45720" rtlCol="0" anchor="ctr" anchorCtr="0">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INSTRUCTIVO DE LLENADO DEL EUR.1 </a:t>
            </a:r>
          </a:p>
          <a:p>
            <a:pPr>
              <a:defRPr/>
            </a:pPr>
            <a:endParaRPr lang="es-GT" sz="3200" b="1" spc="-50" dirty="0" smtClean="0">
              <a:solidFill>
                <a:srgbClr val="0042C8"/>
              </a:solidFill>
            </a:endParaRPr>
          </a:p>
          <a:p>
            <a:pPr marL="571500" indent="-571500" algn="just">
              <a:buFont typeface="Wingdings" panose="05000000000000000000" pitchFamily="2" charset="2"/>
              <a:buChar char="ü"/>
              <a:defRPr/>
            </a:pPr>
            <a:r>
              <a:rPr lang="es-MX" altLang="es-GT" sz="4000" b="1" spc="-50" dirty="0" smtClean="0">
                <a:solidFill>
                  <a:srgbClr val="0042C8"/>
                </a:solidFill>
              </a:rPr>
              <a:t>El EUR.1 no deberá contener raspaduras ni correcciones superpuestas</a:t>
            </a:r>
          </a:p>
          <a:p>
            <a:pPr algn="just">
              <a:defRPr/>
            </a:pPr>
            <a:endParaRPr lang="es-MX" altLang="es-GT" sz="4000" b="1" spc="-50" dirty="0" smtClean="0">
              <a:solidFill>
                <a:srgbClr val="0042C8"/>
              </a:solidFill>
            </a:endParaRPr>
          </a:p>
          <a:p>
            <a:pPr marL="571500" indent="-571500" algn="just">
              <a:buFont typeface="Wingdings" panose="05000000000000000000" pitchFamily="2" charset="2"/>
              <a:buChar char="ü"/>
              <a:defRPr/>
            </a:pPr>
            <a:r>
              <a:rPr lang="es-MX" altLang="es-GT" sz="4000" b="1" spc="-50" dirty="0" smtClean="0">
                <a:solidFill>
                  <a:srgbClr val="0042C8"/>
                </a:solidFill>
              </a:rPr>
              <a:t> Cualquier modificación deberá hacerse tachando (testando) los errores y añadiendo los datos correctos</a:t>
            </a:r>
          </a:p>
          <a:p>
            <a:pPr algn="just">
              <a:defRPr/>
            </a:pPr>
            <a:endParaRPr lang="es-MX" altLang="es-GT" sz="4000" b="1" spc="-50" dirty="0" smtClean="0">
              <a:solidFill>
                <a:srgbClr val="0042C8"/>
              </a:solidFill>
            </a:endParaRPr>
          </a:p>
          <a:p>
            <a:pPr marL="571500" indent="-571500" algn="just">
              <a:buFont typeface="Wingdings" panose="05000000000000000000" pitchFamily="2" charset="2"/>
              <a:buChar char="ü"/>
              <a:defRPr/>
            </a:pPr>
            <a:r>
              <a:rPr lang="es-MX" altLang="es-GT" sz="4000" b="1" spc="-50" dirty="0" smtClean="0">
                <a:solidFill>
                  <a:srgbClr val="0042C8"/>
                </a:solidFill>
              </a:rPr>
              <a:t>Las correcciones realizadas deberán ser rubricadas por la personas que llenó el EUR.1 y visadas por la autoridad pública competente</a:t>
            </a:r>
          </a:p>
          <a:p>
            <a:pPr algn="just">
              <a:defRPr/>
            </a:pPr>
            <a:endParaRPr lang="es-MX" altLang="es-GT" sz="4000" b="1" spc="-50" dirty="0" smtClean="0">
              <a:solidFill>
                <a:srgbClr val="0042C8"/>
              </a:solidFill>
            </a:endParaRPr>
          </a:p>
          <a:p>
            <a:pPr marL="571500" indent="-571500" algn="just">
              <a:buFont typeface="Wingdings" panose="05000000000000000000" pitchFamily="2" charset="2"/>
              <a:buChar char="ü"/>
              <a:defRPr/>
            </a:pPr>
            <a:r>
              <a:rPr lang="es-MX" altLang="es-GT" sz="4000" b="1" spc="-50" dirty="0" smtClean="0">
                <a:solidFill>
                  <a:srgbClr val="0042C8"/>
                </a:solidFill>
              </a:rPr>
              <a:t>NO deberán quedar renglones vacíos entre las mercancías declaradas     </a:t>
            </a:r>
            <a:endParaRPr lang="es-MX" altLang="es-GT" sz="4000" b="1" spc="-50" dirty="0">
              <a:solidFill>
                <a:srgbClr val="0042C8"/>
              </a:solidFill>
            </a:endParaRPr>
          </a:p>
        </p:txBody>
      </p:sp>
    </p:spTree>
    <p:extLst>
      <p:ext uri="{BB962C8B-B14F-4D97-AF65-F5344CB8AC3E}">
        <p14:creationId xmlns:p14="http://schemas.microsoft.com/office/powerpoint/2010/main" val="2360899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72192" y="793376"/>
            <a:ext cx="8987589" cy="5163671"/>
          </a:xfrm>
          <a:prstGeom prst="rect">
            <a:avLst/>
          </a:prstGeom>
        </p:spPr>
        <p:txBody>
          <a:bodyPr vert="horz" lIns="91440" tIns="45720" rIns="91440" bIns="45720" rtlCol="0" anchor="ctr" anchorCtr="0">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500" b="1" spc="-50" dirty="0" smtClean="0">
                <a:solidFill>
                  <a:srgbClr val="0042C8"/>
                </a:solidFill>
              </a:rPr>
              <a:t>INSTRUCTIVO DE LLENADO DEL EUR.1 </a:t>
            </a:r>
          </a:p>
          <a:p>
            <a:pPr>
              <a:defRPr/>
            </a:pPr>
            <a:endParaRPr lang="es-GT" sz="4500" b="1" spc="-50" dirty="0" smtClean="0">
              <a:solidFill>
                <a:srgbClr val="0042C8"/>
              </a:solidFill>
            </a:endParaRPr>
          </a:p>
          <a:p>
            <a:pPr marL="457200" indent="-457200" algn="just">
              <a:buFont typeface="Wingdings" panose="05000000000000000000" pitchFamily="2" charset="2"/>
              <a:buChar char="ü"/>
              <a:defRPr/>
            </a:pPr>
            <a:r>
              <a:rPr lang="es-GT" sz="3200" b="1" spc="-50" dirty="0" smtClean="0">
                <a:solidFill>
                  <a:srgbClr val="0042C8"/>
                </a:solidFill>
              </a:rPr>
              <a:t>Cada línea de las mercancías declaradas deben ir precedida de un número de orden (1,2,3 …)</a:t>
            </a:r>
          </a:p>
          <a:p>
            <a:pPr marL="457200" indent="-457200" algn="just">
              <a:buFont typeface="Wingdings" panose="05000000000000000000" pitchFamily="2" charset="2"/>
              <a:buChar char="ü"/>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GT" sz="3200" b="1" spc="-50" dirty="0" smtClean="0">
                <a:solidFill>
                  <a:srgbClr val="0042C8"/>
                </a:solidFill>
              </a:rPr>
              <a:t>Se debe trazar una línea horizontal después de la última línea de las mercancías declaradas</a:t>
            </a:r>
          </a:p>
          <a:p>
            <a:pPr marL="457200" indent="-457200" algn="just">
              <a:buFont typeface="Wingdings" panose="05000000000000000000" pitchFamily="2" charset="2"/>
              <a:buChar char="ü"/>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GT" sz="3200" b="1" spc="-50" dirty="0" smtClean="0">
                <a:solidFill>
                  <a:srgbClr val="0042C8"/>
                </a:solidFill>
              </a:rPr>
              <a:t>Se debe trazar una línea diagonal a continuación de la línea horizontal para inutilizar el espacio vacío </a:t>
            </a:r>
          </a:p>
          <a:p>
            <a:pPr marL="457200" indent="-457200" algn="just">
              <a:buFont typeface="Wingdings" panose="05000000000000000000" pitchFamily="2" charset="2"/>
              <a:buChar char="ü"/>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GT" sz="3200" b="1" spc="-50" dirty="0" smtClean="0">
                <a:solidFill>
                  <a:srgbClr val="0042C8"/>
                </a:solidFill>
              </a:rPr>
              <a:t>Las mercancías deben describirse de conformidad con las prácticas comerciales y de manera detallada que permita su identificación plena  (NO adaptar la descripción de las mercancías al texto de la clasificación arancelaria) </a:t>
            </a:r>
          </a:p>
        </p:txBody>
      </p:sp>
    </p:spTree>
    <p:extLst>
      <p:ext uri="{BB962C8B-B14F-4D97-AF65-F5344CB8AC3E}">
        <p14:creationId xmlns:p14="http://schemas.microsoft.com/office/powerpoint/2010/main" val="189015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60160" y="793376"/>
            <a:ext cx="8975558" cy="5163671"/>
          </a:xfrm>
          <a:prstGeom prst="rect">
            <a:avLst/>
          </a:prstGeom>
        </p:spPr>
        <p:txBody>
          <a:bodyPr vert="horz" lIns="91440" tIns="45720" rIns="91440" bIns="45720" rtlCol="0" anchor="ctr" anchorCtr="0">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3800" b="1" spc="-50" dirty="0" smtClean="0">
                <a:solidFill>
                  <a:srgbClr val="0042C8"/>
                </a:solidFill>
              </a:rPr>
              <a:t>ERRORES DE FORMA EN EL EUR.1 </a:t>
            </a:r>
          </a:p>
          <a:p>
            <a:pPr>
              <a:defRPr/>
            </a:pPr>
            <a:endParaRPr lang="es-GT" sz="4500" b="1" spc="-50" dirty="0" smtClean="0">
              <a:solidFill>
                <a:srgbClr val="0042C8"/>
              </a:solidFill>
            </a:endParaRPr>
          </a:p>
          <a:p>
            <a:pPr marL="457200" indent="-457200" algn="just">
              <a:buFont typeface="Wingdings" panose="05000000000000000000" pitchFamily="2" charset="2"/>
              <a:buChar char="ü"/>
              <a:defRPr/>
            </a:pPr>
            <a:r>
              <a:rPr lang="es-GT" sz="3300" b="1" spc="-50" dirty="0" smtClean="0">
                <a:solidFill>
                  <a:srgbClr val="0042C8"/>
                </a:solidFill>
              </a:rPr>
              <a:t>La existencia de pequeñas diferencias entre lo declarado en el EUR.1 y lo declarado en los documentos presentados en la aduana de importación, no supondrá –ipso facto- (inmediatamente, en el acto), la invalidez del EUR.1 si se comprueba que el EUR.1 corresponde a las mercancías objeto de importación</a:t>
            </a:r>
          </a:p>
          <a:p>
            <a:pPr algn="just">
              <a:defRPr/>
            </a:pPr>
            <a:endParaRPr lang="es-GT" sz="3300" b="1" spc="-50" dirty="0" smtClean="0">
              <a:solidFill>
                <a:srgbClr val="0042C8"/>
              </a:solidFill>
            </a:endParaRPr>
          </a:p>
          <a:p>
            <a:pPr marL="457200" indent="-457200" algn="just">
              <a:buFont typeface="Wingdings" panose="05000000000000000000" pitchFamily="2" charset="2"/>
              <a:buChar char="ü"/>
              <a:defRPr/>
            </a:pPr>
            <a:r>
              <a:rPr lang="es-GT" sz="3300" b="1" spc="-50" dirty="0" smtClean="0">
                <a:solidFill>
                  <a:srgbClr val="0042C8"/>
                </a:solidFill>
              </a:rPr>
              <a:t>Los errores de forma evidentes, como los errores de mecanografía, en el EUR.1 no serán causa suficiente para su rechazo, si no se trata de errores que puedan generar dudas sobre la exactitud de las declaraciones realizadas en el mismo         </a:t>
            </a:r>
          </a:p>
        </p:txBody>
      </p:sp>
    </p:spTree>
    <p:extLst>
      <p:ext uri="{BB962C8B-B14F-4D97-AF65-F5344CB8AC3E}">
        <p14:creationId xmlns:p14="http://schemas.microsoft.com/office/powerpoint/2010/main" val="2204455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901155" y="2062418"/>
            <a:ext cx="7557246" cy="2099795"/>
          </a:xfrm>
        </p:spPr>
        <p:txBody>
          <a:bodyPr>
            <a:normAutofit/>
          </a:bodyPr>
          <a:lstStyle/>
          <a:p>
            <a:pPr algn="ctr"/>
            <a:r>
              <a:rPr lang="es-GT" b="1" dirty="0" smtClean="0"/>
              <a:t>MUCHAS  GRACIAS </a:t>
            </a:r>
            <a:br>
              <a:rPr lang="es-GT" b="1" dirty="0" smtClean="0"/>
            </a:br>
            <a:r>
              <a:rPr lang="es-GT" b="1" dirty="0" smtClean="0"/>
              <a:t>POR  SU  ATENCIÓN</a:t>
            </a:r>
            <a:br>
              <a:rPr lang="es-GT" b="1" dirty="0" smtClean="0"/>
            </a:br>
            <a:r>
              <a:rPr lang="es-GT" b="1" dirty="0" smtClean="0"/>
              <a:t>emerida@sieca.int</a:t>
            </a:r>
            <a:endParaRPr lang="es-GT" b="1" dirty="0"/>
          </a:p>
        </p:txBody>
      </p:sp>
    </p:spTree>
    <p:extLst>
      <p:ext uri="{BB962C8B-B14F-4D97-AF65-F5344CB8AC3E}">
        <p14:creationId xmlns:p14="http://schemas.microsoft.com/office/powerpoint/2010/main" val="47015301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565484" y="859904"/>
            <a:ext cx="8097254" cy="5095727"/>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4000" b="1" spc="-50" dirty="0" smtClean="0">
                <a:solidFill>
                  <a:srgbClr val="0042C8"/>
                </a:solidFill>
              </a:rPr>
              <a:t>CERTIFICADO </a:t>
            </a:r>
            <a:r>
              <a:rPr lang="es-GT" sz="4000" b="1" spc="-50" dirty="0">
                <a:solidFill>
                  <a:srgbClr val="0042C8"/>
                </a:solidFill>
              </a:rPr>
              <a:t>DE ORIGEN </a:t>
            </a:r>
          </a:p>
          <a:p>
            <a:pPr algn="just">
              <a:defRPr/>
            </a:pPr>
            <a:endParaRPr lang="es-MX" altLang="es-GT" sz="2400" b="1" spc="-50" dirty="0">
              <a:solidFill>
                <a:srgbClr val="0042C8"/>
              </a:solidFill>
            </a:endParaRPr>
          </a:p>
          <a:p>
            <a:pPr algn="just">
              <a:defRPr/>
            </a:pPr>
            <a:r>
              <a:rPr lang="es-MX" altLang="es-GT" sz="2800" b="1" spc="-50" dirty="0">
                <a:solidFill>
                  <a:srgbClr val="0042C8"/>
                </a:solidFill>
              </a:rPr>
              <a:t>Para que las mercancías originarias de la Unión Europea (Parte UE) o de Centroamérica (Parte CA), gocen </a:t>
            </a:r>
            <a:r>
              <a:rPr lang="es-MX" altLang="es-GT" sz="2800" b="1" spc="-50" dirty="0" smtClean="0">
                <a:solidFill>
                  <a:srgbClr val="0042C8"/>
                </a:solidFill>
              </a:rPr>
              <a:t>del </a:t>
            </a:r>
            <a:r>
              <a:rPr lang="es-MX" altLang="es-GT" sz="2800" b="1" spc="-50" dirty="0">
                <a:solidFill>
                  <a:srgbClr val="0042C8"/>
                </a:solidFill>
              </a:rPr>
              <a:t>TRATO ARANCELARIO </a:t>
            </a:r>
            <a:r>
              <a:rPr lang="es-MX" altLang="es-GT" sz="2800" b="1" spc="-50" dirty="0" smtClean="0">
                <a:solidFill>
                  <a:srgbClr val="0042C8"/>
                </a:solidFill>
              </a:rPr>
              <a:t>PREFERENCIAL, establecido en el Acuerdo de Asociación suscrito entre ambas Partes, deben </a:t>
            </a:r>
            <a:r>
              <a:rPr lang="es-MX" altLang="es-GT" sz="2800" b="1" spc="-50" dirty="0">
                <a:solidFill>
                  <a:srgbClr val="0042C8"/>
                </a:solidFill>
              </a:rPr>
              <a:t>ampararse con el CERTIFICADO DE CIRCULACIÓN DE MERCANCÍAS EUR.1</a:t>
            </a:r>
          </a:p>
          <a:p>
            <a:pPr>
              <a:defRPr/>
            </a:pPr>
            <a:r>
              <a:rPr lang="es-MX" altLang="es-GT" sz="3000" b="1" spc="-50" dirty="0" smtClean="0">
                <a:solidFill>
                  <a:srgbClr val="0042C8"/>
                </a:solidFill>
              </a:rPr>
              <a:t>   </a:t>
            </a:r>
          </a:p>
          <a:p>
            <a:pPr algn="just">
              <a:defRPr/>
            </a:pP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2376082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40640" y="968188"/>
            <a:ext cx="8734926" cy="4927285"/>
          </a:xfrm>
          <a:prstGeom prst="rect">
            <a:avLst/>
          </a:prstGeom>
        </p:spPr>
        <p:txBody>
          <a:bodyPr vert="horz" lIns="91440" tIns="45720" rIns="91440" bIns="45720" rtlCol="0" anchor="ctr" anchorCtr="0">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3200" b="1" spc="-50" dirty="0" smtClean="0">
                <a:solidFill>
                  <a:srgbClr val="0042C8"/>
                </a:solidFill>
              </a:rPr>
              <a:t>EXPEDICIÓN DIRECTA</a:t>
            </a:r>
          </a:p>
          <a:p>
            <a:pPr>
              <a:defRPr/>
            </a:pPr>
            <a:r>
              <a:rPr lang="es-GT" sz="3200" b="1" spc="-50" dirty="0" smtClean="0">
                <a:solidFill>
                  <a:srgbClr val="0042C8"/>
                </a:solidFill>
              </a:rPr>
              <a:t>(TRANSPORTE DIRECTO)</a:t>
            </a:r>
          </a:p>
          <a:p>
            <a:pPr algn="just">
              <a:defRPr/>
            </a:pPr>
            <a:endParaRPr lang="es-MX" altLang="es-GT" sz="2800" b="1" spc="-50" dirty="0" smtClean="0">
              <a:solidFill>
                <a:srgbClr val="0042C8"/>
              </a:solidFill>
            </a:endParaRPr>
          </a:p>
          <a:p>
            <a:pPr algn="just">
              <a:defRPr/>
            </a:pPr>
            <a:r>
              <a:rPr lang="es-MX" altLang="es-GT" sz="3000" b="1" spc="-50" dirty="0" smtClean="0">
                <a:solidFill>
                  <a:srgbClr val="0042C8"/>
                </a:solidFill>
              </a:rPr>
              <a:t>El trato arancelario preferencial se aplica si se cumple con la expedición directa de las mercancías entre las Partes.</a:t>
            </a:r>
          </a:p>
          <a:p>
            <a:pPr algn="just">
              <a:defRPr/>
            </a:pPr>
            <a:endParaRPr lang="es-MX" altLang="es-GT" sz="3000" b="1" spc="-50" dirty="0" smtClean="0">
              <a:solidFill>
                <a:srgbClr val="0042C8"/>
              </a:solidFill>
            </a:endParaRPr>
          </a:p>
          <a:p>
            <a:pPr algn="just">
              <a:defRPr/>
            </a:pPr>
            <a:r>
              <a:rPr lang="es-MX" altLang="es-GT" sz="3000" b="1" spc="-50" dirty="0" smtClean="0">
                <a:solidFill>
                  <a:srgbClr val="0042C8"/>
                </a:solidFill>
              </a:rPr>
              <a:t>Se permite el transporte por otros países con transbordo o depósito temporal, siempre que las mercancías permanezcan bajo la vigilancia (control) de las autoridades aduaneras del país de tránsito o depósito y que no se hayan sometido a operaciones distintas a las de descarga, carga o cualquier otra, siempre que sea para mantenerlas en buenas condiciones   </a:t>
            </a:r>
          </a:p>
          <a:p>
            <a:pPr algn="just">
              <a:defRPr/>
            </a:pP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24324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52672" y="968189"/>
            <a:ext cx="8746958" cy="4760258"/>
          </a:xfrm>
          <a:prstGeom prst="rect">
            <a:avLst/>
          </a:prstGeom>
        </p:spPr>
        <p:txBody>
          <a:bodyPr vert="horz" lIns="91440" tIns="45720" rIns="91440" bIns="45720" rtlCol="0" anchor="ctr" anchorCtr="0">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3300" b="1" spc="-50" dirty="0" smtClean="0">
                <a:solidFill>
                  <a:srgbClr val="0042C8"/>
                </a:solidFill>
              </a:rPr>
              <a:t>PROCEDIMIENTO DE EXPEDICIÓN DEL EUR.1</a:t>
            </a: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2800" b="1" spc="-50" dirty="0" smtClean="0">
                <a:solidFill>
                  <a:srgbClr val="0042C8"/>
                </a:solidFill>
              </a:rPr>
              <a:t>Lo expide la autoridad pública competente de la Parte exportadora</a:t>
            </a:r>
          </a:p>
          <a:p>
            <a:pPr marL="457200" indent="-457200" algn="just">
              <a:buFont typeface="Wingdings" panose="05000000000000000000" pitchFamily="2" charset="2"/>
              <a:buChar char="ü"/>
              <a:defRPr/>
            </a:pPr>
            <a:endParaRPr lang="es-MX" altLang="es-GT" sz="2800" b="1" spc="-50" dirty="0" smtClean="0">
              <a:solidFill>
                <a:srgbClr val="0042C8"/>
              </a:solidFill>
            </a:endParaRPr>
          </a:p>
          <a:p>
            <a:pPr marL="457200" indent="-457200" algn="just">
              <a:buFont typeface="Wingdings" panose="05000000000000000000" pitchFamily="2" charset="2"/>
              <a:buChar char="ü"/>
              <a:defRPr/>
            </a:pPr>
            <a:r>
              <a:rPr lang="es-MX" altLang="es-GT" sz="2800" b="1" spc="-50" dirty="0" smtClean="0">
                <a:solidFill>
                  <a:srgbClr val="0042C8"/>
                </a:solidFill>
              </a:rPr>
              <a:t>Para el caso de las exportaciones de la UE, la autoridad pública competente es la autoridad aduanera de los Estados miembros</a:t>
            </a:r>
          </a:p>
          <a:p>
            <a:pPr marL="457200" indent="-457200" algn="just">
              <a:buFont typeface="Wingdings" panose="05000000000000000000" pitchFamily="2" charset="2"/>
              <a:buChar char="ü"/>
              <a:defRPr/>
            </a:pPr>
            <a:endParaRPr lang="es-MX" altLang="es-GT" sz="2800" b="1" spc="-50" dirty="0" smtClean="0">
              <a:solidFill>
                <a:srgbClr val="0042C8"/>
              </a:solidFill>
            </a:endParaRPr>
          </a:p>
          <a:p>
            <a:pPr marL="457200" indent="-457200" algn="just">
              <a:buFont typeface="Wingdings" panose="05000000000000000000" pitchFamily="2" charset="2"/>
              <a:buChar char="ü"/>
              <a:defRPr/>
            </a:pPr>
            <a:r>
              <a:rPr lang="es-MX" altLang="es-GT" sz="2800" b="1" spc="-50" dirty="0" smtClean="0">
                <a:solidFill>
                  <a:srgbClr val="0042C8"/>
                </a:solidFill>
              </a:rPr>
              <a:t>Para el caso de las exportaciones de Costa Rica, la autoridad pública competente es PROCOMER      </a:t>
            </a:r>
          </a:p>
          <a:p>
            <a:pPr marL="457200" indent="-457200" algn="just">
              <a:buFont typeface="Wingdings" panose="05000000000000000000" pitchFamily="2" charset="2"/>
              <a:buChar char="ü"/>
              <a:defRPr/>
            </a:pPr>
            <a:endParaRPr lang="es-MX" altLang="es-GT" sz="2800" b="1" spc="-50" dirty="0" smtClean="0">
              <a:solidFill>
                <a:srgbClr val="0042C8"/>
              </a:solidFill>
            </a:endParaRPr>
          </a:p>
          <a:p>
            <a:pPr marL="457200" indent="-457200" algn="just">
              <a:buFont typeface="Wingdings" panose="05000000000000000000" pitchFamily="2" charset="2"/>
              <a:buChar char="ü"/>
              <a:defRPr/>
            </a:pPr>
            <a:r>
              <a:rPr lang="es-MX" altLang="es-GT" sz="2800" b="1" spc="-50" dirty="0">
                <a:solidFill>
                  <a:srgbClr val="0042C8"/>
                </a:solidFill>
              </a:rPr>
              <a:t>La autoridad pública competente, expide el  EUR.1 a petición escrita del exportador o su representante      </a:t>
            </a:r>
            <a:r>
              <a:rPr lang="es-MX" altLang="es-GT" sz="3000" b="1" spc="-50" dirty="0" smtClean="0">
                <a:solidFill>
                  <a:srgbClr val="0042C8"/>
                </a:solidFill>
              </a:rPr>
              <a:t> </a:t>
            </a:r>
          </a:p>
          <a:p>
            <a:pPr algn="just">
              <a:defRPr/>
            </a:pP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826836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80479" y="782053"/>
            <a:ext cx="8710863" cy="5090773"/>
          </a:xfrm>
          <a:prstGeom prst="rect">
            <a:avLst/>
          </a:prstGeom>
        </p:spPr>
        <p:txBody>
          <a:bodyPr vert="horz" lIns="91440" tIns="45720" rIns="91440" bIns="45720" rtlCol="0" anchor="ctr" anchorCtr="0">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5100" b="1" spc="-50" dirty="0" smtClean="0">
                <a:solidFill>
                  <a:srgbClr val="0042C8"/>
                </a:solidFill>
              </a:rPr>
              <a:t>PROCEDIMIENTO DE EXPEDICIÓN DEL EUR.1</a:t>
            </a: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b="1" spc="-50" dirty="0" smtClean="0">
                <a:solidFill>
                  <a:srgbClr val="0042C8"/>
                </a:solidFill>
              </a:rPr>
              <a:t>El exportador completa (llena) el EUR.1 y el formulario de solicitud, cuyos modelos están definidos</a:t>
            </a:r>
          </a:p>
          <a:p>
            <a:pPr marL="457200" indent="-457200" algn="just">
              <a:buFont typeface="Wingdings" panose="05000000000000000000" pitchFamily="2" charset="2"/>
              <a:buChar char="ü"/>
              <a:defRPr/>
            </a:pPr>
            <a:endParaRPr lang="es-MX" altLang="es-GT" b="1" spc="-50" dirty="0" smtClean="0">
              <a:solidFill>
                <a:srgbClr val="0042C8"/>
              </a:solidFill>
            </a:endParaRPr>
          </a:p>
          <a:p>
            <a:pPr marL="457200" indent="-457200" algn="just">
              <a:buFont typeface="Wingdings" panose="05000000000000000000" pitchFamily="2" charset="2"/>
              <a:buChar char="ü"/>
              <a:defRPr/>
            </a:pPr>
            <a:r>
              <a:rPr lang="es-MX" altLang="es-GT" b="1" spc="-50" dirty="0" smtClean="0">
                <a:solidFill>
                  <a:srgbClr val="0042C8"/>
                </a:solidFill>
              </a:rPr>
              <a:t>La descripción de las mercancías se hace en la casilla 8 del formato del EUR.1, sin dejar líneas en blanco; a continuación de la última línea, se  traza una línea horizontal y seguidamente una línea cruzada en el espacio que quede sin llenar   </a:t>
            </a:r>
          </a:p>
          <a:p>
            <a:pPr marL="457200" indent="-457200" algn="just">
              <a:buFont typeface="Wingdings" panose="05000000000000000000" pitchFamily="2" charset="2"/>
              <a:buChar char="ü"/>
              <a:defRPr/>
            </a:pPr>
            <a:endParaRPr lang="es-MX" altLang="es-GT" b="1" spc="-50" dirty="0" smtClean="0">
              <a:solidFill>
                <a:srgbClr val="0042C8"/>
              </a:solidFill>
            </a:endParaRPr>
          </a:p>
          <a:p>
            <a:pPr marL="457200" indent="-457200" algn="just">
              <a:buFont typeface="Wingdings" panose="05000000000000000000" pitchFamily="2" charset="2"/>
              <a:buChar char="ü"/>
              <a:defRPr/>
            </a:pPr>
            <a:r>
              <a:rPr lang="es-MX" altLang="es-GT" b="1" spc="-50" dirty="0" smtClean="0">
                <a:solidFill>
                  <a:srgbClr val="0042C8"/>
                </a:solidFill>
              </a:rPr>
              <a:t>El exportador que solicite la expedición del EUR.1 deberá presentar en cualquier momento, a requerimiento de la autoridad pública competente de la Parte exportadora, toda la documentación que demuestre que las mercancías son originarias de la Parte exportadora </a:t>
            </a:r>
          </a:p>
        </p:txBody>
      </p:sp>
    </p:spTree>
    <p:extLst>
      <p:ext uri="{BB962C8B-B14F-4D97-AF65-F5344CB8AC3E}">
        <p14:creationId xmlns:p14="http://schemas.microsoft.com/office/powerpoint/2010/main" val="223372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8448" y="793376"/>
            <a:ext cx="8819147" cy="4935071"/>
          </a:xfrm>
          <a:prstGeom prst="rect">
            <a:avLst/>
          </a:prstGeom>
        </p:spPr>
        <p:txBody>
          <a:bodyPr vert="horz" lIns="91440" tIns="45720" rIns="91440" bIns="45720" rtlCol="0" anchor="ctr" anchorCtr="0">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5100" b="1" spc="-50" dirty="0" smtClean="0">
                <a:solidFill>
                  <a:srgbClr val="0042C8"/>
                </a:solidFill>
              </a:rPr>
              <a:t>PROCEDIMIENTO DE EXPEDICIÓN DEL  EUR.1</a:t>
            </a: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b="1" spc="-50" dirty="0" smtClean="0">
                <a:solidFill>
                  <a:srgbClr val="0042C8"/>
                </a:solidFill>
              </a:rPr>
              <a:t>El EUR.1 será expedido por la autoridad pública competente de la Parte exportadora, cuando se considere que las mercancías objeto de exportación son originarias de dicha Parte</a:t>
            </a:r>
          </a:p>
          <a:p>
            <a:pPr marL="457200" indent="-457200" algn="just">
              <a:buFont typeface="Wingdings" panose="05000000000000000000" pitchFamily="2" charset="2"/>
              <a:buChar char="ü"/>
              <a:defRPr/>
            </a:pPr>
            <a:endParaRPr lang="es-MX" altLang="es-GT" b="1" spc="-50" dirty="0" smtClean="0">
              <a:solidFill>
                <a:srgbClr val="0042C8"/>
              </a:solidFill>
            </a:endParaRPr>
          </a:p>
          <a:p>
            <a:pPr marL="457200" indent="-457200" algn="just">
              <a:buFont typeface="Wingdings" panose="05000000000000000000" pitchFamily="2" charset="2"/>
              <a:buChar char="ü"/>
              <a:defRPr/>
            </a:pPr>
            <a:r>
              <a:rPr lang="es-MX" altLang="es-GT" b="1" spc="-50" dirty="0" smtClean="0">
                <a:solidFill>
                  <a:srgbClr val="0042C8"/>
                </a:solidFill>
              </a:rPr>
              <a:t>La autoridad pública competente que expida el EUR.1 adoptará todas las medidas necesaria para verificar el carácter originario de las mercancías; para el efecto está facultada para realizar cualquier tipo de prueba e inspección en la contabilidad del exportador   </a:t>
            </a:r>
          </a:p>
          <a:p>
            <a:pPr algn="just">
              <a:defRPr/>
            </a:pPr>
            <a:r>
              <a:rPr lang="es-MX" altLang="es-GT" b="1" spc="-50" dirty="0" smtClean="0">
                <a:solidFill>
                  <a:srgbClr val="0042C8"/>
                </a:solidFill>
              </a:rPr>
              <a:t>   </a:t>
            </a:r>
          </a:p>
          <a:p>
            <a:pPr marL="457200" indent="-457200" algn="just">
              <a:buFont typeface="Wingdings" panose="05000000000000000000" pitchFamily="2" charset="2"/>
              <a:buChar char="ü"/>
              <a:defRPr/>
            </a:pPr>
            <a:r>
              <a:rPr lang="es-MX" altLang="es-GT" b="1" spc="-50" dirty="0" smtClean="0">
                <a:solidFill>
                  <a:srgbClr val="0042C8"/>
                </a:solidFill>
              </a:rPr>
              <a:t>El EUR.1 tendrá vigencia de 12 meses a partir de la fecha de expedición y deberá presentarse dentro de ese plazo a la autoridad pública competente de la Parte importadora (país de importación) </a:t>
            </a:r>
            <a:r>
              <a:rPr lang="es-MX" altLang="es-GT" sz="4000" b="1" spc="-50" dirty="0" smtClean="0">
                <a:solidFill>
                  <a:srgbClr val="0042C8"/>
                </a:solidFill>
              </a:rPr>
              <a:t>  </a:t>
            </a:r>
            <a:endParaRPr lang="es-MX" altLang="es-GT" sz="4000" b="1" spc="-50" dirty="0">
              <a:solidFill>
                <a:srgbClr val="0042C8"/>
              </a:solidFill>
            </a:endParaRPr>
          </a:p>
        </p:txBody>
      </p:sp>
    </p:spTree>
    <p:extLst>
      <p:ext uri="{BB962C8B-B14F-4D97-AF65-F5344CB8AC3E}">
        <p14:creationId xmlns:p14="http://schemas.microsoft.com/office/powerpoint/2010/main" val="942239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8128" y="721900"/>
            <a:ext cx="9011653" cy="5355468"/>
          </a:xfrm>
          <a:prstGeom prst="rect">
            <a:avLst/>
          </a:prstGeom>
        </p:spPr>
        <p:txBody>
          <a:bodyPr vert="horz" lIns="91440" tIns="45720" rIns="91440" bIns="45720" rtlCol="0" anchor="ctr" anchorCtr="0">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9600" b="1" spc="-50" dirty="0" smtClean="0">
                <a:solidFill>
                  <a:srgbClr val="0042C8"/>
                </a:solidFill>
              </a:rPr>
              <a:t>EXPEDICIÓN A POSTERIORI DEL EUR.1</a:t>
            </a:r>
          </a:p>
          <a:p>
            <a:pPr>
              <a:defRPr/>
            </a:pPr>
            <a:endParaRPr lang="es-GT" sz="4000" b="1" spc="-50" dirty="0" smtClean="0">
              <a:solidFill>
                <a:srgbClr val="0042C8"/>
              </a:solidFill>
            </a:endParaRP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9600" b="1" spc="-50" dirty="0" smtClean="0">
                <a:solidFill>
                  <a:srgbClr val="0042C8"/>
                </a:solidFill>
              </a:rPr>
              <a:t>Por regla general, la autoridad pública competente de la Parte exportadora, expedirá el EUR.1 que pondrá a disposición del exportador, en cuanto se efectúe la exportación o se tenga la certeza que se efectuará</a:t>
            </a:r>
          </a:p>
          <a:p>
            <a:pPr marL="457200" indent="-457200" algn="just">
              <a:buFont typeface="Wingdings" panose="05000000000000000000" pitchFamily="2" charset="2"/>
              <a:buChar char="ü"/>
              <a:defRPr/>
            </a:pPr>
            <a:endParaRPr lang="es-MX" altLang="es-GT" sz="9600" b="1" spc="-50" dirty="0" smtClean="0">
              <a:solidFill>
                <a:srgbClr val="0042C8"/>
              </a:solidFill>
            </a:endParaRPr>
          </a:p>
          <a:p>
            <a:pPr marL="457200" indent="-457200" algn="just">
              <a:buFont typeface="Wingdings" panose="05000000000000000000" pitchFamily="2" charset="2"/>
              <a:buChar char="ü"/>
              <a:defRPr/>
            </a:pPr>
            <a:r>
              <a:rPr lang="es-MX" altLang="es-GT" sz="9600" b="1" spc="-50" dirty="0" smtClean="0">
                <a:solidFill>
                  <a:srgbClr val="0042C8"/>
                </a:solidFill>
              </a:rPr>
              <a:t>Sin embargo, se podrá expedir el EUR.1 a posteriori en los casos siguientes: </a:t>
            </a:r>
          </a:p>
          <a:p>
            <a:pPr marL="457200" indent="-457200" algn="just">
              <a:buFont typeface="Wingdings" panose="05000000000000000000" pitchFamily="2" charset="2"/>
              <a:buChar char="ü"/>
              <a:defRPr/>
            </a:pPr>
            <a:endParaRPr lang="es-MX" altLang="es-GT" sz="9600" b="1" spc="-50" dirty="0" smtClean="0">
              <a:solidFill>
                <a:srgbClr val="0042C8"/>
              </a:solidFill>
            </a:endParaRPr>
          </a:p>
          <a:p>
            <a:pPr algn="just">
              <a:defRPr/>
            </a:pPr>
            <a:r>
              <a:rPr lang="es-MX" altLang="es-GT" sz="9600" b="1" spc="-50" dirty="0" smtClean="0">
                <a:solidFill>
                  <a:srgbClr val="0042C8"/>
                </a:solidFill>
              </a:rPr>
              <a:t>     a)      Cuando no se haya expedido en el momento de </a:t>
            </a:r>
            <a:r>
              <a:rPr lang="es-MX" altLang="es-GT" sz="9600" b="1" spc="-50" dirty="0">
                <a:solidFill>
                  <a:srgbClr val="0042C8"/>
                </a:solidFill>
              </a:rPr>
              <a:t>la exportación  </a:t>
            </a:r>
            <a:r>
              <a:rPr lang="es-MX" altLang="es-GT" sz="9600" b="1" spc="-50" dirty="0" smtClean="0">
                <a:solidFill>
                  <a:srgbClr val="0042C8"/>
                </a:solidFill>
              </a:rPr>
              <a:t>			debido a errores, omisiones involuntarias o circunstancias  </a:t>
            </a:r>
          </a:p>
          <a:p>
            <a:pPr algn="just">
              <a:defRPr/>
            </a:pPr>
            <a:r>
              <a:rPr lang="es-MX" altLang="es-GT" sz="9600" b="1" spc="-50" dirty="0">
                <a:solidFill>
                  <a:srgbClr val="0042C8"/>
                </a:solidFill>
              </a:rPr>
              <a:t> </a:t>
            </a:r>
            <a:r>
              <a:rPr lang="es-MX" altLang="es-GT" sz="9600" b="1" spc="-50" dirty="0" smtClean="0">
                <a:solidFill>
                  <a:srgbClr val="0042C8"/>
                </a:solidFill>
              </a:rPr>
              <a:t>              especiales </a:t>
            </a:r>
          </a:p>
          <a:p>
            <a:pPr algn="just">
              <a:defRPr/>
            </a:pPr>
            <a:r>
              <a:rPr lang="es-MX" altLang="es-GT" sz="9600" b="1" spc="-50" dirty="0" smtClean="0">
                <a:solidFill>
                  <a:srgbClr val="0042C8"/>
                </a:solidFill>
              </a:rPr>
              <a:t>    b)       Se demuestre que no se aceptó el EUR.1 en el momento de la 		 	importación (en el país de importación) por MOTIVOS TÉCNICOS      </a:t>
            </a:r>
          </a:p>
          <a:p>
            <a:pPr algn="just">
              <a:defRPr/>
            </a:pPr>
            <a:endParaRPr lang="es-MX" altLang="es-GT" sz="9600" b="1" spc="-50" dirty="0" smtClean="0">
              <a:solidFill>
                <a:srgbClr val="0042C8"/>
              </a:solidFill>
            </a:endParaRPr>
          </a:p>
          <a:p>
            <a:pPr marL="571500" indent="-571500" algn="just">
              <a:buFont typeface="Wingdings" panose="05000000000000000000" pitchFamily="2" charset="2"/>
              <a:buChar char="ü"/>
              <a:defRPr/>
            </a:pPr>
            <a:r>
              <a:rPr lang="es-MX" altLang="es-GT" sz="9600" b="1" spc="-50" dirty="0" smtClean="0">
                <a:solidFill>
                  <a:srgbClr val="0042C8"/>
                </a:solidFill>
              </a:rPr>
              <a:t>En la casilla de observaciones (7) del EUR.1 se anota la frase: ”expedido a posteriori</a:t>
            </a:r>
            <a:r>
              <a:rPr lang="es-MX" altLang="es-GT" sz="6000" b="1" spc="-50" dirty="0" smtClean="0">
                <a:solidFill>
                  <a:srgbClr val="0042C8"/>
                </a:solidFill>
              </a:rPr>
              <a:t>”  </a:t>
            </a:r>
            <a:endParaRPr lang="es-MX" altLang="es-GT" sz="3000" b="1" spc="-50" dirty="0" smtClean="0">
              <a:solidFill>
                <a:srgbClr val="0042C8"/>
              </a:solidFill>
            </a:endParaRPr>
          </a:p>
        </p:txBody>
      </p:sp>
    </p:spTree>
    <p:extLst>
      <p:ext uri="{BB962C8B-B14F-4D97-AF65-F5344CB8AC3E}">
        <p14:creationId xmlns:p14="http://schemas.microsoft.com/office/powerpoint/2010/main" val="172828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68448" y="793376"/>
            <a:ext cx="8855242" cy="5163671"/>
          </a:xfrm>
          <a:prstGeom prst="rect">
            <a:avLst/>
          </a:prstGeom>
        </p:spPr>
        <p:txBody>
          <a:bodyPr vert="horz" lIns="91440" tIns="45720" rIns="91440" bIns="45720" rtlCol="0" anchor="ctr" anchorCtr="0">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8600" b="1" spc="-50" dirty="0" smtClean="0">
                <a:solidFill>
                  <a:srgbClr val="0042C8"/>
                </a:solidFill>
              </a:rPr>
              <a:t>EXPEDICIÓN DEL EUR.1 EN DUPLICADO</a:t>
            </a:r>
          </a:p>
          <a:p>
            <a:pPr>
              <a:defRPr/>
            </a:pPr>
            <a:endParaRPr lang="es-GT" sz="3700" b="1" spc="-50" dirty="0" smtClean="0">
              <a:solidFill>
                <a:srgbClr val="0042C8"/>
              </a:solidFill>
            </a:endParaRP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La autoridad pública competente expedirá un duplicado debido a robo, pérdida o destrucción del EUR.1 original</a:t>
            </a:r>
          </a:p>
          <a:p>
            <a:pPr marL="457200" indent="-457200" algn="just">
              <a:buFont typeface="Wingdings" panose="05000000000000000000" pitchFamily="2" charset="2"/>
              <a:buChar char="ü"/>
              <a:defRPr/>
            </a:pPr>
            <a:endParaRPr lang="es-MX" altLang="es-GT" sz="86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El exportador solicitará a la autoridad pública competente un duplicado del EUR.1 con base a los documentos de exportación que tenga en su poder</a:t>
            </a:r>
          </a:p>
          <a:p>
            <a:pPr marL="457200" indent="-457200" algn="just">
              <a:buFont typeface="Wingdings" panose="05000000000000000000" pitchFamily="2" charset="2"/>
              <a:buChar char="ü"/>
              <a:defRPr/>
            </a:pPr>
            <a:endParaRPr lang="es-MX" altLang="es-GT" sz="86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En el duplicado deberá figurar la fecha de expedición del EUR.1 original y surtirá efectos a partir de esa fecha</a:t>
            </a:r>
          </a:p>
          <a:p>
            <a:pPr marL="457200" indent="-457200" algn="just">
              <a:buFont typeface="Wingdings" panose="05000000000000000000" pitchFamily="2" charset="2"/>
              <a:buChar char="ü"/>
              <a:defRPr/>
            </a:pPr>
            <a:endParaRPr lang="es-MX" altLang="es-GT" sz="86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En la casilla de observaciones (7) del EUR.1 deberá anotarse la frase: “duplicado”</a:t>
            </a:r>
            <a:endParaRPr lang="es-MX" altLang="es-GT" sz="4000" b="1" spc="-50" dirty="0">
              <a:solidFill>
                <a:srgbClr val="0042C8"/>
              </a:solidFill>
            </a:endParaRPr>
          </a:p>
        </p:txBody>
      </p:sp>
    </p:spTree>
    <p:extLst>
      <p:ext uri="{BB962C8B-B14F-4D97-AF65-F5344CB8AC3E}">
        <p14:creationId xmlns:p14="http://schemas.microsoft.com/office/powerpoint/2010/main" val="132503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04542" y="590256"/>
            <a:ext cx="8722895" cy="5378823"/>
          </a:xfrm>
          <a:prstGeom prst="rect">
            <a:avLst/>
          </a:prstGeom>
        </p:spPr>
        <p:txBody>
          <a:bodyPr vert="horz" lIns="91440" tIns="45720" rIns="91440" bIns="45720" rtlCol="0" anchor="ctr" anchorCtr="0">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GT" sz="8600" b="1" spc="-50" dirty="0" smtClean="0">
                <a:solidFill>
                  <a:srgbClr val="0042C8"/>
                </a:solidFill>
              </a:rPr>
              <a:t>EXPEDICIÓN DEL EUR.1 SUSTITUTIVO</a:t>
            </a:r>
          </a:p>
          <a:p>
            <a:pPr>
              <a:defRPr/>
            </a:pPr>
            <a:endParaRPr lang="es-GT" sz="7700" b="1" spc="-50" dirty="0">
              <a:solidFill>
                <a:srgbClr val="0042C8"/>
              </a:solidFill>
            </a:endParaRPr>
          </a:p>
          <a:p>
            <a:pPr>
              <a:defRPr/>
            </a:pPr>
            <a:endParaRPr lang="es-GT" sz="32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Cuando las mercancías originarias estén bajo control aduanero de una Parte, se podrá sustituir el EUR.1 original por uno o varios EUR.1, para enviar todas o algunas de las mercancías a otro país de la Parte de la UE o de la Parte CA</a:t>
            </a:r>
          </a:p>
          <a:p>
            <a:pPr marL="457200" indent="-457200" algn="just">
              <a:buFont typeface="Wingdings" panose="05000000000000000000" pitchFamily="2" charset="2"/>
              <a:buChar char="ü"/>
              <a:defRPr/>
            </a:pPr>
            <a:endParaRPr lang="es-MX" altLang="es-GT" sz="86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El EUR.1 sustitutivo será expedido por la autoridad aduanera de la UE o por la autoridad pública competente de la Parte CA </a:t>
            </a:r>
          </a:p>
          <a:p>
            <a:pPr marL="457200" indent="-457200" algn="just">
              <a:buFont typeface="Wingdings" panose="05000000000000000000" pitchFamily="2" charset="2"/>
              <a:buChar char="ü"/>
              <a:defRPr/>
            </a:pPr>
            <a:endParaRPr lang="es-MX" altLang="es-GT" sz="8600" b="1" spc="-50" dirty="0" smtClean="0">
              <a:solidFill>
                <a:srgbClr val="0042C8"/>
              </a:solidFill>
            </a:endParaRPr>
          </a:p>
          <a:p>
            <a:pPr marL="457200" indent="-457200" algn="just">
              <a:buFont typeface="Wingdings" panose="05000000000000000000" pitchFamily="2" charset="2"/>
              <a:buChar char="ü"/>
              <a:defRPr/>
            </a:pPr>
            <a:r>
              <a:rPr lang="es-MX" altLang="es-GT" sz="8600" b="1" spc="-50" dirty="0" smtClean="0">
                <a:solidFill>
                  <a:srgbClr val="0042C8"/>
                </a:solidFill>
              </a:rPr>
              <a:t>El ejemplo típico del EUR.1 sustitutivo es el caso de las mercancías originarias de la UE, que se comercializan en la Zona de Libre Comercio de Colón, Panamá</a:t>
            </a:r>
            <a:endParaRPr lang="es-MX" altLang="es-GT" sz="4000" b="1" spc="-50" dirty="0">
              <a:solidFill>
                <a:srgbClr val="0042C8"/>
              </a:solidFill>
            </a:endParaRPr>
          </a:p>
        </p:txBody>
      </p:sp>
    </p:spTree>
    <p:extLst>
      <p:ext uri="{BB962C8B-B14F-4D97-AF65-F5344CB8AC3E}">
        <p14:creationId xmlns:p14="http://schemas.microsoft.com/office/powerpoint/2010/main" val="2331390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6">
      <a:dk1>
        <a:srgbClr val="002060"/>
      </a:dk1>
      <a:lt1>
        <a:sysClr val="window" lastClr="FFFFFF"/>
      </a:lt1>
      <a:dk2>
        <a:srgbClr val="002060"/>
      </a:dk2>
      <a:lt2>
        <a:srgbClr val="DFE3E5"/>
      </a:lt2>
      <a:accent1>
        <a:srgbClr val="FFFF0C"/>
      </a:accent1>
      <a:accent2>
        <a:srgbClr val="002060"/>
      </a:accent2>
      <a:accent3>
        <a:srgbClr val="27CED7"/>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1052</TotalTime>
  <Words>1369</Words>
  <Application>Microsoft Office PowerPoint</Application>
  <PresentationFormat>Presentación en pantalla (4:3)</PresentationFormat>
  <Paragraphs>137</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19</vt:i4>
      </vt:variant>
    </vt:vector>
  </HeadingPairs>
  <TitlesOfParts>
    <vt:vector size="26" baseType="lpstr">
      <vt:lpstr>Arial</vt:lpstr>
      <vt:lpstr>Calibri</vt:lpstr>
      <vt:lpstr>Calibri Light</vt:lpstr>
      <vt:lpstr>Wingdings</vt:lpstr>
      <vt:lpstr>Retrospección</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 emerida@sieca.int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Esbin Merida Merida</dc:creator>
  <cp:lastModifiedBy>PRAIAA</cp:lastModifiedBy>
  <cp:revision>144</cp:revision>
  <cp:lastPrinted>2015-11-12T18:53:53Z</cp:lastPrinted>
  <dcterms:created xsi:type="dcterms:W3CDTF">2014-07-14T15:26:00Z</dcterms:created>
  <dcterms:modified xsi:type="dcterms:W3CDTF">2016-07-15T18:45:04Z</dcterms:modified>
</cp:coreProperties>
</file>